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11"/>
  </p:notesMasterIdLst>
  <p:sldIdLst>
    <p:sldId id="333" r:id="rId3"/>
    <p:sldId id="260" r:id="rId4"/>
    <p:sldId id="336" r:id="rId5"/>
    <p:sldId id="348" r:id="rId6"/>
    <p:sldId id="337" r:id="rId7"/>
    <p:sldId id="349" r:id="rId8"/>
    <p:sldId id="324" r:id="rId9"/>
    <p:sldId id="32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 User" initials="CU" lastIdx="1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2D050"/>
    <a:srgbClr val="CCECFF"/>
    <a:srgbClr val="99CCFF"/>
    <a:srgbClr val="73BEF1"/>
    <a:srgbClr val="77933C"/>
    <a:srgbClr val="B6D5AB"/>
    <a:srgbClr val="EA0000"/>
    <a:srgbClr val="FF33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2" autoAdjust="0"/>
    <p:restoredTop sz="94686" autoAdjust="0"/>
  </p:normalViewPr>
  <p:slideViewPr>
    <p:cSldViewPr>
      <p:cViewPr varScale="1">
        <p:scale>
          <a:sx n="86" d="100"/>
          <a:sy n="86" d="100"/>
        </p:scale>
        <p:origin x="-1997" y="-38"/>
      </p:cViewPr>
      <p:guideLst>
        <p:guide orient="horz" pos="2160"/>
        <p:guide pos="2880"/>
      </p:guideLst>
    </p:cSldViewPr>
  </p:slideViewPr>
  <p:outlineViewPr>
    <p:cViewPr>
      <p:scale>
        <a:sx n="33" d="100"/>
        <a:sy n="33" d="100"/>
      </p:scale>
      <p:origin x="0" y="7368"/>
    </p:cViewPr>
  </p:outlineViewPr>
  <p:notesTextViewPr>
    <p:cViewPr>
      <p:scale>
        <a:sx n="100" d="100"/>
        <a:sy n="100" d="100"/>
      </p:scale>
      <p:origin x="0" y="0"/>
    </p:cViewPr>
  </p:notesTextViewPr>
  <p:sorterViewPr>
    <p:cViewPr>
      <p:scale>
        <a:sx n="90" d="100"/>
        <a:sy n="9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B02248-3E8E-4013-A492-EE2D20E1DA6B}" type="datetimeFigureOut">
              <a:rPr lang="en-US" smtClean="0"/>
              <a:pPr/>
              <a:t>12/21/2012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4F03EE-1FBA-4CD6-A9B1-250AC4FFD3B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39623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1" y="2174875"/>
            <a:ext cx="39623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24400" y="1535113"/>
            <a:ext cx="3962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4400" y="2174875"/>
            <a:ext cx="3962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nchor="b" anchorCtr="0">
            <a:normAutofit/>
          </a:bodyPr>
          <a:lstStyle>
            <a:lvl1pPr algn="l">
              <a:defRPr sz="3600"/>
            </a:lvl1pPr>
          </a:lstStyle>
          <a:p>
            <a:r>
              <a:rPr lang="en-US" dirty="0" smtClean="0"/>
              <a:t>Click to edit Master title style</a:t>
            </a:r>
            <a:endParaRPr lang="en-US" dirty="0"/>
          </a:p>
        </p:txBody>
      </p:sp>
      <p:sp>
        <p:nvSpPr>
          <p:cNvPr id="6" name="Wave 5"/>
          <p:cNvSpPr/>
          <p:nvPr userDrawn="1"/>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8" name="Slide Number Placeholder 5"/>
          <p:cNvSpPr>
            <a:spLocks noGrp="1"/>
          </p:cNvSpPr>
          <p:nvPr>
            <p:ph type="sldNum" sz="quarter" idx="4"/>
          </p:nvPr>
        </p:nvSpPr>
        <p:spPr>
          <a:xfrm>
            <a:off x="7132320" y="6583680"/>
            <a:ext cx="1828800" cy="274320"/>
          </a:xfrm>
          <a:prstGeom prst="rect">
            <a:avLst/>
          </a:prstGeom>
          <a:solidFill>
            <a:schemeClr val="tx1"/>
          </a:solidFill>
        </p:spPr>
        <p:txBody>
          <a:bodyPr vert="horz" lIns="91440" tIns="45720" rIns="91440" bIns="45720" rtlCol="0" anchor="ctr"/>
          <a:lstStyle>
            <a:lvl1pPr algn="r">
              <a:defRPr sz="1200">
                <a:solidFill>
                  <a:schemeClr val="bg1"/>
                </a:solidFill>
              </a:defRPr>
            </a:lvl1pPr>
          </a:lstStyle>
          <a:p>
            <a:r>
              <a:rPr lang="en-US" dirty="0" smtClean="0"/>
              <a:t>SLIDE </a:t>
            </a:r>
            <a:fld id="{FCD2455E-EC1D-45EA-B6B2-90AB88848CFD}" type="slidenum">
              <a:rPr lang="en-US" smtClean="0"/>
              <a:pPr/>
              <a:t>‹#›</a:t>
            </a:fld>
            <a:endParaRPr lang="en-US" dirty="0"/>
          </a:p>
        </p:txBody>
      </p:sp>
      <p:cxnSp>
        <p:nvCxnSpPr>
          <p:cNvPr id="9" name="Straight Connector 8"/>
          <p:cNvCxnSpPr/>
          <p:nvPr userDrawn="1"/>
        </p:nvCxnSpPr>
        <p:spPr>
          <a:xfrm>
            <a:off x="0" y="1325880"/>
            <a:ext cx="8686800" cy="0"/>
          </a:xfrm>
          <a:prstGeom prst="line">
            <a:avLst/>
          </a:prstGeom>
          <a:ln w="38100">
            <a:solidFill>
              <a:srgbClr val="A9D24E"/>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75438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9E813B-26A0-44D5-B839-07A4E982AEA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wipe dir="r"/>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82880"/>
            <a:ext cx="7772400" cy="11430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6" name="Slide Number Placeholder 5"/>
          <p:cNvSpPr>
            <a:spLocks noGrp="1"/>
          </p:cNvSpPr>
          <p:nvPr>
            <p:ph type="sldNum" sz="quarter" idx="4"/>
          </p:nvPr>
        </p:nvSpPr>
        <p:spPr>
          <a:xfrm>
            <a:off x="7132320" y="6583680"/>
            <a:ext cx="1828800" cy="274320"/>
          </a:xfrm>
          <a:prstGeom prst="rect">
            <a:avLst/>
          </a:prstGeom>
          <a:solidFill>
            <a:schemeClr val="tx1"/>
          </a:solidFill>
        </p:spPr>
        <p:txBody>
          <a:bodyPr vert="horz" lIns="91440" tIns="45720" rIns="91440" bIns="45720" rtlCol="0" anchor="ctr"/>
          <a:lstStyle>
            <a:lvl1pPr algn="r">
              <a:defRPr sz="1200">
                <a:solidFill>
                  <a:schemeClr val="bg1"/>
                </a:solidFill>
              </a:defRPr>
            </a:lvl1pPr>
          </a:lstStyle>
          <a:p>
            <a:r>
              <a:rPr lang="en-US" dirty="0" smtClean="0"/>
              <a:t>SLIDE </a:t>
            </a:r>
            <a:fld id="{FCD2455E-EC1D-45EA-B6B2-90AB88848CFD}" type="slidenum">
              <a:rPr lang="en-US" smtClean="0"/>
              <a:pPr/>
              <a:t>‹#›</a:t>
            </a:fld>
            <a:endParaRPr lang="en-US" dirty="0"/>
          </a:p>
        </p:txBody>
      </p:sp>
      <p:cxnSp>
        <p:nvCxnSpPr>
          <p:cNvPr id="12" name="Straight Connector 11"/>
          <p:cNvCxnSpPr/>
          <p:nvPr/>
        </p:nvCxnSpPr>
        <p:spPr>
          <a:xfrm>
            <a:off x="0" y="1325880"/>
            <a:ext cx="8686800" cy="0"/>
          </a:xfrm>
          <a:prstGeom prst="line">
            <a:avLst/>
          </a:prstGeom>
          <a:ln w="38100">
            <a:solidFill>
              <a:srgbClr val="AAD24B"/>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ransition>
    <p:wipe dir="r"/>
  </p:transition>
  <p:hf hdr="0" ftr="0" dt="0"/>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FF0000"/>
        </a:buClr>
        <a:buFont typeface="Calibri" pitchFamily="34" charset="0"/>
        <a:buChar char="●"/>
        <a:defRPr lang="en-US" sz="3200" kern="1200" dirty="0" smtClean="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Calibri"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tx1"/>
        </a:buClr>
        <a:buFont typeface="Calibri"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600200"/>
            <a:ext cx="914400" cy="5257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smtClean="0"/>
              <a:t>Learning Objectives</a:t>
            </a:r>
            <a:endParaRPr lang="en-US" sz="2800"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9" name="TextBox 8"/>
          <p:cNvSpPr txBox="1"/>
          <p:nvPr/>
        </p:nvSpPr>
        <p:spPr>
          <a:xfrm>
            <a:off x="1828801" y="2514600"/>
            <a:ext cx="6400800" cy="3354765"/>
          </a:xfrm>
          <a:prstGeom prst="rect">
            <a:avLst/>
          </a:prstGeom>
          <a:noFill/>
        </p:spPr>
        <p:txBody>
          <a:bodyPr wrap="square" rtlCol="0">
            <a:spAutoFit/>
          </a:bodyPr>
          <a:lstStyle/>
          <a:p>
            <a:pPr marL="685800" indent="-685800">
              <a:spcAft>
                <a:spcPts val="1200"/>
              </a:spcAft>
            </a:pPr>
            <a:r>
              <a:rPr lang="en-US" sz="2400" b="1" dirty="0" smtClean="0"/>
              <a:t>LO</a:t>
            </a:r>
            <a:r>
              <a:rPr lang="en-US" sz="2400" b="1" dirty="0" smtClean="0">
                <a:solidFill>
                  <a:srgbClr val="FF0000"/>
                </a:solidFill>
              </a:rPr>
              <a:t>1</a:t>
            </a:r>
            <a:r>
              <a:rPr lang="en-US" sz="2400" dirty="0" smtClean="0"/>
              <a:t>	Show the relationship between the accounting equation and a T account.</a:t>
            </a:r>
          </a:p>
          <a:p>
            <a:pPr marL="685800" indent="-685800">
              <a:spcAft>
                <a:spcPts val="1200"/>
              </a:spcAft>
            </a:pPr>
            <a:r>
              <a:rPr lang="en-US" sz="2400" b="1" dirty="0" smtClean="0"/>
              <a:t>LO</a:t>
            </a:r>
            <a:r>
              <a:rPr lang="en-US" sz="2400" b="1" dirty="0" smtClean="0">
                <a:solidFill>
                  <a:srgbClr val="FF0000"/>
                </a:solidFill>
              </a:rPr>
              <a:t>2</a:t>
            </a:r>
            <a:r>
              <a:rPr lang="en-US" sz="2400" dirty="0" smtClean="0"/>
              <a:t> 	Identify the debit and credit side, the increase and decrease side, and the balance side of various accounts.</a:t>
            </a:r>
          </a:p>
          <a:p>
            <a:pPr marL="685800" indent="-685800">
              <a:spcAft>
                <a:spcPts val="1200"/>
              </a:spcAft>
            </a:pPr>
            <a:r>
              <a:rPr lang="en-US" sz="2400" b="1" dirty="0" smtClean="0"/>
              <a:t>LO</a:t>
            </a:r>
            <a:r>
              <a:rPr lang="en-US" sz="2400" b="1" dirty="0" smtClean="0">
                <a:solidFill>
                  <a:srgbClr val="FF0000"/>
                </a:solidFill>
              </a:rPr>
              <a:t>3</a:t>
            </a:r>
            <a:r>
              <a:rPr lang="en-US" sz="2400" dirty="0" smtClean="0"/>
              <a:t> 	Restate and apply the two rules that are associated with the increase side of an account.</a:t>
            </a:r>
            <a:endParaRPr lang="en-US" sz="2400" dirty="0"/>
          </a:p>
        </p:txBody>
      </p:sp>
      <p:pic>
        <p:nvPicPr>
          <p:cNvPr id="2" name="Picture 2"/>
          <p:cNvPicPr>
            <a:picLocks noChangeAspect="1" noChangeArrowheads="1"/>
          </p:cNvPicPr>
          <p:nvPr/>
        </p:nvPicPr>
        <p:blipFill>
          <a:blip r:embed="rId2" cstate="print"/>
          <a:srcRect r="705"/>
          <a:stretch>
            <a:fillRect/>
          </a:stretch>
        </p:blipFill>
        <p:spPr bwMode="auto">
          <a:xfrm>
            <a:off x="0" y="1"/>
            <a:ext cx="9144000" cy="2212957"/>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Analyzing the Accounting Equation</a:t>
            </a:r>
            <a:endParaRPr lang="en-US" dirty="0"/>
          </a:p>
        </p:txBody>
      </p:sp>
      <p:pic>
        <p:nvPicPr>
          <p:cNvPr id="10" name="Content Placeholder 9" descr="Chapter 2_Page 32.jpg"/>
          <p:cNvPicPr>
            <a:picLocks noGrp="1" noChangeAspect="1"/>
          </p:cNvPicPr>
          <p:nvPr>
            <p:ph idx="1"/>
          </p:nvPr>
        </p:nvPicPr>
        <p:blipFill>
          <a:blip r:embed="rId2" cstate="print"/>
          <a:stretch>
            <a:fillRect/>
          </a:stretch>
        </p:blipFill>
        <p:spPr>
          <a:xfrm>
            <a:off x="927100" y="2159000"/>
            <a:ext cx="7315200" cy="1123342"/>
          </a:xfrm>
        </p:spPr>
      </p:pic>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2</a:t>
            </a:fld>
            <a:endParaRPr lang="en-US" dirty="0"/>
          </a:p>
        </p:txBody>
      </p:sp>
      <p:sp>
        <p:nvSpPr>
          <p:cNvPr id="12" name="TextBox 11"/>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LO1</a:t>
            </a:r>
            <a:endParaRPr lang="en-US" dirty="0"/>
          </a:p>
        </p:txBody>
      </p:sp>
      <p:grpSp>
        <p:nvGrpSpPr>
          <p:cNvPr id="13" name="Group 12"/>
          <p:cNvGrpSpPr/>
          <p:nvPr/>
        </p:nvGrpSpPr>
        <p:grpSpPr>
          <a:xfrm>
            <a:off x="7879080" y="0"/>
            <a:ext cx="1188720" cy="381000"/>
            <a:chOff x="7879080" y="0"/>
            <a:chExt cx="1188720" cy="381000"/>
          </a:xfrm>
        </p:grpSpPr>
        <p:sp>
          <p:nvSpPr>
            <p:cNvPr id="14" name="Flowchart: Delay 13"/>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5" name="TextBox 14"/>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gr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Accounts</a:t>
            </a:r>
            <a:endParaRPr lang="en-US" dirty="0"/>
          </a:p>
        </p:txBody>
      </p:sp>
      <p:sp>
        <p:nvSpPr>
          <p:cNvPr id="3" name="Content Placeholder 2"/>
          <p:cNvSpPr>
            <a:spLocks noGrp="1"/>
          </p:cNvSpPr>
          <p:nvPr>
            <p:ph idx="1"/>
          </p:nvPr>
        </p:nvSpPr>
        <p:spPr/>
        <p:txBody>
          <a:bodyPr>
            <a:normAutofit lnSpcReduction="10000"/>
          </a:bodyPr>
          <a:lstStyle/>
          <a:p>
            <a:r>
              <a:rPr lang="en-US" dirty="0" smtClean="0"/>
              <a:t>A record summarizing all the information affecting a single item in the accounting equation is known as an </a:t>
            </a:r>
            <a:r>
              <a:rPr lang="en-US" i="1" dirty="0" smtClean="0">
                <a:solidFill>
                  <a:srgbClr val="0070C0"/>
                </a:solidFill>
              </a:rPr>
              <a:t>account</a:t>
            </a:r>
            <a:r>
              <a:rPr lang="en-US" dirty="0" smtClean="0"/>
              <a:t>. </a:t>
            </a:r>
          </a:p>
          <a:p>
            <a:r>
              <a:rPr lang="en-US" dirty="0" smtClean="0"/>
              <a:t>An accounting device used to analyze transactions is called a </a:t>
            </a:r>
            <a:r>
              <a:rPr lang="en-US" b="1" dirty="0" smtClean="0">
                <a:solidFill>
                  <a:srgbClr val="0070C0"/>
                </a:solidFill>
              </a:rPr>
              <a:t>T account</a:t>
            </a:r>
            <a:r>
              <a:rPr lang="en-US" dirty="0" smtClean="0"/>
              <a:t>.</a:t>
            </a:r>
          </a:p>
          <a:p>
            <a:r>
              <a:rPr lang="en-US" b="1" dirty="0" smtClean="0">
                <a:solidFill>
                  <a:srgbClr val="0070C0"/>
                </a:solidFill>
              </a:rPr>
              <a:t>Debit</a:t>
            </a:r>
            <a:r>
              <a:rPr lang="en-US" dirty="0" smtClean="0"/>
              <a:t> means an amount recorded on the left side of an account. </a:t>
            </a:r>
          </a:p>
          <a:p>
            <a:r>
              <a:rPr lang="en-US" b="1" dirty="0" smtClean="0">
                <a:solidFill>
                  <a:srgbClr val="0070C0"/>
                </a:solidFill>
              </a:rPr>
              <a:t>Credit</a:t>
            </a:r>
            <a:r>
              <a:rPr lang="en-US" dirty="0" smtClean="0"/>
              <a:t> means an amount recorded on the right side of an account.</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3</a:t>
            </a:fld>
            <a:endParaRPr lang="en-US" dirty="0"/>
          </a:p>
        </p:txBody>
      </p:sp>
      <p:sp>
        <p:nvSpPr>
          <p:cNvPr id="11" name="Flowchart: Delay 10"/>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2" name="TextBox 11"/>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
        <p:nvSpPr>
          <p:cNvPr id="13" name="TextBox 12"/>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LO2</a:t>
            </a:r>
            <a:endParaRPr lang="en-US"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Accounts</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4</a:t>
            </a:fld>
            <a:endParaRPr lang="en-US" dirty="0"/>
          </a:p>
        </p:txBody>
      </p:sp>
      <p:sp>
        <p:nvSpPr>
          <p:cNvPr id="11" name="Flowchart: Delay 10"/>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2" name="TextBox 11"/>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
        <p:nvSpPr>
          <p:cNvPr id="13" name="TextBox 12"/>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LO2</a:t>
            </a:r>
            <a:endParaRPr lang="en-US" dirty="0"/>
          </a:p>
        </p:txBody>
      </p:sp>
      <p:pic>
        <p:nvPicPr>
          <p:cNvPr id="9" name="Picture 8" descr="Chapter 2_Page 33_1.jpg"/>
          <p:cNvPicPr>
            <a:picLocks noChangeAspect="1"/>
          </p:cNvPicPr>
          <p:nvPr/>
        </p:nvPicPr>
        <p:blipFill>
          <a:blip r:embed="rId2" cstate="print"/>
          <a:stretch>
            <a:fillRect/>
          </a:stretch>
        </p:blipFill>
        <p:spPr>
          <a:xfrm>
            <a:off x="927100" y="2191190"/>
            <a:ext cx="7315200" cy="2507810"/>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Increases, Decreases, and Balances in Accounts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Assets</a:t>
            </a:r>
          </a:p>
          <a:p>
            <a:pPr lvl="1"/>
            <a:r>
              <a:rPr lang="en-US" dirty="0" smtClean="0"/>
              <a:t>On the left side of the accounting equation</a:t>
            </a:r>
          </a:p>
          <a:p>
            <a:pPr lvl="1"/>
            <a:r>
              <a:rPr lang="en-US" dirty="0" smtClean="0"/>
              <a:t>Increase on the left, or debit, side of the account</a:t>
            </a:r>
          </a:p>
          <a:p>
            <a:r>
              <a:rPr lang="en-US" dirty="0" smtClean="0"/>
              <a:t>Liabilities and the owner’s capital account</a:t>
            </a:r>
          </a:p>
          <a:p>
            <a:pPr lvl="1"/>
            <a:r>
              <a:rPr lang="en-US" dirty="0" smtClean="0"/>
              <a:t>On the right side of the accounting equation</a:t>
            </a:r>
          </a:p>
          <a:p>
            <a:pPr lvl="1"/>
            <a:r>
              <a:rPr lang="en-US" dirty="0" smtClean="0"/>
              <a:t>Increase on the right, or credit, side of the account</a:t>
            </a:r>
          </a:p>
          <a:p>
            <a:r>
              <a:rPr lang="en-US" dirty="0" smtClean="0"/>
              <a:t>Normal balance</a:t>
            </a:r>
          </a:p>
          <a:p>
            <a:pPr lvl="1"/>
            <a:r>
              <a:rPr lang="en-US" dirty="0" smtClean="0"/>
              <a:t>The side of the account that is increased is called the </a:t>
            </a:r>
            <a:r>
              <a:rPr lang="en-US" b="1" dirty="0" smtClean="0">
                <a:solidFill>
                  <a:srgbClr val="0070C0"/>
                </a:solidFill>
              </a:rPr>
              <a:t>normal balance </a:t>
            </a:r>
            <a:r>
              <a:rPr lang="en-US" dirty="0" smtClean="0"/>
              <a:t>of the account. </a:t>
            </a:r>
          </a:p>
          <a:p>
            <a:pPr lvl="1"/>
            <a:r>
              <a:rPr lang="en-US" dirty="0" smtClean="0"/>
              <a:t>Assets have normal debit balances</a:t>
            </a:r>
          </a:p>
          <a:p>
            <a:pPr lvl="1"/>
            <a:r>
              <a:rPr lang="en-US" dirty="0" smtClean="0"/>
              <a:t>Liabilities and the owner’s capital account have normal credit balances</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5</a:t>
            </a:fld>
            <a:endParaRPr lang="en-US" dirty="0"/>
          </a:p>
        </p:txBody>
      </p:sp>
      <p:sp>
        <p:nvSpPr>
          <p:cNvPr id="8" name="TextBox 7"/>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LO3</a:t>
            </a:r>
            <a:endParaRPr lang="en-US" dirty="0"/>
          </a:p>
        </p:txBody>
      </p:sp>
      <p:sp>
        <p:nvSpPr>
          <p:cNvPr id="6" name="Flowchart: Delay 5"/>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TextBox 6"/>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pter 2_Page 33_2.jpg"/>
          <p:cNvPicPr>
            <a:picLocks noChangeAspect="1"/>
          </p:cNvPicPr>
          <p:nvPr/>
        </p:nvPicPr>
        <p:blipFill>
          <a:blip r:embed="rId2" cstate="print">
            <a:clrChange>
              <a:clrFrom>
                <a:srgbClr val="FFFFFF"/>
              </a:clrFrom>
              <a:clrTo>
                <a:srgbClr val="FFFFFF">
                  <a:alpha val="0"/>
                </a:srgbClr>
              </a:clrTo>
            </a:clrChange>
          </a:blip>
          <a:stretch>
            <a:fillRect/>
          </a:stretch>
        </p:blipFill>
        <p:spPr>
          <a:xfrm>
            <a:off x="939800" y="1809567"/>
            <a:ext cx="7315200" cy="4324533"/>
          </a:xfrm>
          <a:prstGeom prst="rect">
            <a:avLst/>
          </a:prstGeom>
          <a:ln>
            <a:noFill/>
          </a:ln>
        </p:spPr>
      </p:pic>
      <p:sp>
        <p:nvSpPr>
          <p:cNvPr id="2" name="Title 1"/>
          <p:cNvSpPr>
            <a:spLocks noGrp="1"/>
          </p:cNvSpPr>
          <p:nvPr>
            <p:ph type="title"/>
          </p:nvPr>
        </p:nvSpPr>
        <p:spPr/>
        <p:txBody>
          <a:bodyPr>
            <a:normAutofit fontScale="90000"/>
          </a:bodyPr>
          <a:lstStyle/>
          <a:p>
            <a:r>
              <a:rPr lang="en-US" dirty="0" smtClean="0"/>
              <a:t>Increases, Decreases, and Balances in Accounts</a:t>
            </a:r>
            <a:endParaRPr lang="en-US" dirty="0"/>
          </a:p>
        </p:txBody>
      </p:sp>
      <p:sp>
        <p:nvSpPr>
          <p:cNvPr id="4" name="Slide Number Placeholder 3"/>
          <p:cNvSpPr>
            <a:spLocks noGrp="1"/>
          </p:cNvSpPr>
          <p:nvPr>
            <p:ph type="sldNum" sz="quarter" idx="12"/>
          </p:nvPr>
        </p:nvSpPr>
        <p:spPr/>
        <p:txBody>
          <a:bodyPr/>
          <a:lstStyle/>
          <a:p>
            <a:r>
              <a:rPr lang="en-US" smtClean="0"/>
              <a:t>SLIDE </a:t>
            </a:r>
            <a:fld id="{FCD2455E-EC1D-45EA-B6B2-90AB88848CFD}" type="slidenum">
              <a:rPr lang="en-US" smtClean="0"/>
              <a:pPr/>
              <a:t>6</a:t>
            </a:fld>
            <a:endParaRPr lang="en-US" dirty="0"/>
          </a:p>
        </p:txBody>
      </p:sp>
      <p:sp>
        <p:nvSpPr>
          <p:cNvPr id="8" name="TextBox 7"/>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LO3</a:t>
            </a:r>
            <a:endParaRPr lang="en-US" dirty="0"/>
          </a:p>
        </p:txBody>
      </p:sp>
      <p:sp>
        <p:nvSpPr>
          <p:cNvPr id="6" name="Flowchart: Delay 5"/>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TextBox 6"/>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Lesson 2-1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indent="-457200">
              <a:buNone/>
            </a:pPr>
            <a:r>
              <a:rPr lang="en-US" b="1" dirty="0">
                <a:solidFill>
                  <a:srgbClr val="FF0000"/>
                </a:solidFill>
              </a:rPr>
              <a:t>1</a:t>
            </a:r>
            <a:r>
              <a:rPr lang="en-US" b="1" dirty="0" smtClean="0">
                <a:solidFill>
                  <a:srgbClr val="FF0000"/>
                </a:solidFill>
              </a:rPr>
              <a:t>.	</a:t>
            </a:r>
            <a:r>
              <a:rPr lang="en-US" dirty="0" smtClean="0"/>
              <a:t>Draw </a:t>
            </a:r>
            <a:r>
              <a:rPr lang="en-US" dirty="0"/>
              <a:t>the accounting equation on a T account.</a:t>
            </a:r>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7</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914400" y="3048000"/>
            <a:ext cx="7315200" cy="2209800"/>
            <a:chOff x="914400" y="3048000"/>
            <a:chExt cx="7315200" cy="2209800"/>
          </a:xfrm>
        </p:grpSpPr>
        <p:sp>
          <p:nvSpPr>
            <p:cNvPr id="9" name="Content Placeholder 7"/>
            <p:cNvSpPr txBox="1">
              <a:spLocks/>
            </p:cNvSpPr>
            <p:nvPr/>
          </p:nvSpPr>
          <p:spPr>
            <a:xfrm>
              <a:off x="914400" y="3048000"/>
              <a:ext cx="7315200" cy="2209800"/>
            </a:xfrm>
            <a:prstGeom prst="rect">
              <a:avLst/>
            </a:prstGeom>
            <a:solidFill>
              <a:schemeClr val="bg2"/>
            </a:solidFill>
          </p:spPr>
          <p:txBody>
            <a:bodyPr vert="horz" lIns="91440" tIns="45720" rIns="91440" bIns="45720" rtlCol="0">
              <a:noAutofit/>
            </a:bodyPr>
            <a:lstStyle/>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endParaRPr lang="en-US" sz="2400" b="1" dirty="0" smtClean="0">
                <a:solidFill>
                  <a:srgbClr val="FF0000"/>
                </a:solidFill>
              </a:endParaRPr>
            </a:p>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endParaRPr kumimoji="0" lang="en-US" sz="2400" b="1" i="0" u="none" strike="noStrike" kern="1200" cap="none" spc="0" normalizeH="0" baseline="0" noProof="0" dirty="0" smtClean="0">
                <a:ln>
                  <a:noFill/>
                </a:ln>
                <a:solidFill>
                  <a:srgbClr val="FF0000"/>
                </a:solidFill>
                <a:effectLst/>
                <a:uLnTx/>
                <a:uFillTx/>
                <a:latin typeface="+mn-lt"/>
                <a:ea typeface="+mn-ea"/>
                <a:cs typeface="+mn-cs"/>
              </a:endParaRPr>
            </a:p>
          </p:txBody>
        </p:sp>
        <p:pic>
          <p:nvPicPr>
            <p:cNvPr id="1026" name="Picture 12"/>
            <p:cNvPicPr>
              <a:picLocks noChangeAspect="1" noChangeArrowheads="1"/>
            </p:cNvPicPr>
            <p:nvPr/>
          </p:nvPicPr>
          <p:blipFill>
            <a:blip r:embed="rId3" cstate="print"/>
            <a:srcRect l="6027" r="1339"/>
            <a:stretch>
              <a:fillRect/>
            </a:stretch>
          </p:blipFill>
          <p:spPr bwMode="auto">
            <a:xfrm>
              <a:off x="976011" y="3755912"/>
              <a:ext cx="7199788" cy="1168513"/>
            </a:xfrm>
            <a:prstGeom prst="rect">
              <a:avLst/>
            </a:prstGeom>
            <a:noFill/>
            <a:ln w="9525">
              <a:noFill/>
              <a:miter lim="800000"/>
              <a:headEnd/>
              <a:tailEnd/>
            </a:ln>
          </p:spPr>
        </p:pic>
      </p:grpSp>
      <p:sp>
        <p:nvSpPr>
          <p:cNvPr id="11" name="Flowchart: Delay 10"/>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2" name="TextBox 11"/>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Lesson 2-1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indent="-457200">
              <a:buNone/>
            </a:pPr>
            <a:r>
              <a:rPr lang="en-US" b="1" dirty="0">
                <a:solidFill>
                  <a:srgbClr val="FF0000"/>
                </a:solidFill>
              </a:rPr>
              <a:t>2</a:t>
            </a:r>
            <a:r>
              <a:rPr lang="en-US" b="1" dirty="0" smtClean="0">
                <a:solidFill>
                  <a:srgbClr val="FF0000"/>
                </a:solidFill>
              </a:rPr>
              <a:t>.	</a:t>
            </a:r>
            <a:r>
              <a:rPr lang="en-US" dirty="0" smtClean="0"/>
              <a:t>What </a:t>
            </a:r>
            <a:r>
              <a:rPr lang="en-US" dirty="0"/>
              <a:t>are the two accounting rules that explain increases of account balances</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8</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7"/>
          <p:cNvSpPr txBox="1">
            <a:spLocks/>
          </p:cNvSpPr>
          <p:nvPr/>
        </p:nvSpPr>
        <p:spPr>
          <a:xfrm>
            <a:off x="914400" y="2819400"/>
            <a:ext cx="7315200" cy="3429000"/>
          </a:xfrm>
          <a:prstGeom prst="rect">
            <a:avLst/>
          </a:prstGeom>
          <a:solidFill>
            <a:schemeClr val="bg2"/>
          </a:solidFill>
        </p:spPr>
        <p:txBody>
          <a:bodyPr vert="horz" lIns="91440" tIns="45720" rIns="91440" bIns="45720" rtlCol="0">
            <a:normAutofit fontScale="77500" lnSpcReduction="20000"/>
          </a:bodyPr>
          <a:lstStyle/>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marL="457200" lvl="0" indent="-457200">
              <a:lnSpc>
                <a:spcPct val="120000"/>
              </a:lnSpc>
              <a:spcBef>
                <a:spcPts val="0"/>
              </a:spcBef>
              <a:buNone/>
            </a:pPr>
            <a:r>
              <a:rPr lang="en-US" sz="3200" dirty="0" smtClean="0">
                <a:ea typeface="Calibri"/>
              </a:rPr>
              <a:t>(1)	Assets are on the left side of the accounting equation. Therefore, assets increase on the left, or debit, side of the account.</a:t>
            </a:r>
          </a:p>
          <a:p>
            <a:pPr marL="457200" lvl="0" indent="-457200">
              <a:lnSpc>
                <a:spcPct val="120000"/>
              </a:lnSpc>
              <a:spcBef>
                <a:spcPts val="0"/>
              </a:spcBef>
              <a:buNone/>
            </a:pPr>
            <a:r>
              <a:rPr lang="en-US" sz="3200" dirty="0" smtClean="0">
                <a:ea typeface="Calibri"/>
              </a:rPr>
              <a:t>(2)	Liabilities and the owner’s capital account are on the right side of the accounting equation. Therefore, liabilities and the owner’s capital account increase on the right, or credit, side of the account.</a:t>
            </a:r>
            <a:endParaRPr lang="en-US" sz="3200" dirty="0" smtClean="0"/>
          </a:p>
          <a:p>
            <a:pPr marL="0" marR="0" lvl="0" indent="0" algn="l" defTabSz="914400" rtl="0" eaLnBrk="1" fontAlgn="auto" latinLnBrk="0" hangingPunct="1">
              <a:lnSpc>
                <a:spcPct val="120000"/>
              </a:lnSpc>
              <a:spcBef>
                <a:spcPts val="0"/>
              </a:spcBef>
              <a:spcAft>
                <a:spcPts val="0"/>
              </a:spcAft>
              <a:buClr>
                <a:srgbClr val="FF0000"/>
              </a:buClr>
              <a:buSzTx/>
              <a:buFont typeface="Calibri"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TextBox 9"/>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2-1</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3190</TotalTime>
  <Words>226</Words>
  <Application>Microsoft Office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Custom Design</vt:lpstr>
      <vt:lpstr>Slide 1</vt:lpstr>
      <vt:lpstr>Analyzing the Accounting Equation</vt:lpstr>
      <vt:lpstr>Accounts</vt:lpstr>
      <vt:lpstr>Accounts</vt:lpstr>
      <vt:lpstr>Increases, Decreases, and Balances in Accounts</vt:lpstr>
      <vt:lpstr>Increases, Decreases, and Balances in Accounts</vt:lpstr>
      <vt:lpstr>Lesson 2-1 Audit Your Understanding</vt:lpstr>
      <vt:lpstr>Lesson 2-1 Audit Your Understanding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McLaughlin</dc:creator>
  <cp:lastModifiedBy>McLaughlin</cp:lastModifiedBy>
  <cp:revision>267</cp:revision>
  <dcterms:created xsi:type="dcterms:W3CDTF">2012-07-02T15:51:50Z</dcterms:created>
  <dcterms:modified xsi:type="dcterms:W3CDTF">2012-12-21T21:52:55Z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-748959103</vt:i4>
  </property>
  <property fmtid="{D5CDD505-2E9C-101B-9397-08002B2CF9AE}" pid="3" name="_NewReviewCycle">
    <vt:lpwstr/>
  </property>
  <property fmtid="{D5CDD505-2E9C-101B-9397-08002B2CF9AE}" pid="4" name="_EmailSubject">
    <vt:lpwstr>C21 PPT Sample Comments</vt:lpwstr>
  </property>
  <property fmtid="{D5CDD505-2E9C-101B-9397-08002B2CF9AE}" pid="5" name="_AuthorEmail">
    <vt:lpwstr>Diane.Bowdler@cengage.com</vt:lpwstr>
  </property>
  <property fmtid="{D5CDD505-2E9C-101B-9397-08002B2CF9AE}" pid="6" name="_AuthorEmailDisplayName">
    <vt:lpwstr>Bowdler, Diane</vt:lpwstr>
  </property>
</Properties>
</file>